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4" r:id="rId12"/>
    <p:sldId id="266" r:id="rId13"/>
    <p:sldId id="283" r:id="rId14"/>
    <p:sldId id="269" r:id="rId15"/>
    <p:sldId id="270" r:id="rId16"/>
    <p:sldId id="271" r:id="rId17"/>
    <p:sldId id="268" r:id="rId18"/>
    <p:sldId id="272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82" d="100"/>
          <a:sy n="82" d="100"/>
        </p:scale>
        <p:origin x="1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>
            <a:spLocks noGrp="1"/>
          </p:cNvSpPr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Image"/>
          <p:cNvSpPr>
            <a:spLocks noGrp="1"/>
          </p:cNvSpPr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Image"/>
          <p:cNvSpPr>
            <a:spLocks noGrp="1"/>
          </p:cNvSpPr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Type a quote here."/>
          <p:cNvSpPr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Johnny Appleseed"/>
          <p:cNvSpPr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Text"/>
          <p:cNvSpPr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>
            <a:spLocks noGrp="1"/>
          </p:cNvSpPr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Image"/>
          <p:cNvSpPr>
            <a:spLocks noGrp="1"/>
          </p:cNvSpPr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Johnny Appleseed"/>
          <p:cNvSpPr>
            <a:spLocks noGrp="1"/>
          </p:cNvSpPr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Line"/>
          <p:cNvSpPr>
            <a:spLocks noGrp="1"/>
          </p:cNvSpPr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Title Text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44" name="Slide Number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itle Text"/>
          <p:cNvSpPr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Image"/>
          <p:cNvSpPr>
            <a:spLocks noGrp="1"/>
          </p:cNvSpPr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itle Text"/>
          <p:cNvSpPr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aregalado@sbdiocese.org" TargetMode="External"/><Relationship Id="rId3" Type="http://schemas.openxmlformats.org/officeDocument/2006/relationships/hyperlink" Target="http://www.mrsbanzon.weebly.com/" TargetMode="External"/><Relationship Id="rId7" Type="http://schemas.openxmlformats.org/officeDocument/2006/relationships/hyperlink" Target="mailto:tkorson@sbdiocese.org" TargetMode="External"/><Relationship Id="rId2" Type="http://schemas.openxmlformats.org/officeDocument/2006/relationships/hyperlink" Target="http://www.stcatherinerialto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banzon@sbdiocese.org" TargetMode="External"/><Relationship Id="rId5" Type="http://schemas.openxmlformats.org/officeDocument/2006/relationships/hyperlink" Target="https://www.bloomz.net/parents/" TargetMode="External"/><Relationship Id="rId4" Type="http://schemas.openxmlformats.org/officeDocument/2006/relationships/hyperlink" Target="http://mrsbanzon.weebly.com" TargetMode="External"/><Relationship Id="rId9" Type="http://schemas.openxmlformats.org/officeDocument/2006/relationships/hyperlink" Target="https://gradelink.com/student-parent-access/#mobileap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Welcome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Welcome </a:t>
            </a:r>
          </a:p>
        </p:txBody>
      </p:sp>
      <p:sp>
        <p:nvSpPr>
          <p:cNvPr id="167" name="Incoming 6th Grade…"/>
          <p:cNvSpPr>
            <a:spLocks noGrp="1"/>
          </p:cNvSpPr>
          <p:nvPr>
            <p:ph type="subTitle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73887">
              <a:spcBef>
                <a:spcPts val="1400"/>
              </a:spcBef>
              <a:defRPr sz="3455"/>
            </a:pPr>
            <a:r>
              <a:rPr lang="en-US" b="1" dirty="0">
                <a:solidFill>
                  <a:schemeClr val="bg1">
                    <a:lumMod val="10000"/>
                    <a:lumOff val="90000"/>
                  </a:schemeClr>
                </a:solidFill>
                <a:latin typeface="Lucida Calligraphy" panose="03010101010101010101" pitchFamily="66" charset="77"/>
              </a:rPr>
              <a:t>ST. CATHERINE OF SIENA SCHOOL</a:t>
            </a:r>
          </a:p>
          <a:p>
            <a:pPr defTabSz="373887">
              <a:spcBef>
                <a:spcPts val="1400"/>
              </a:spcBef>
              <a:defRPr sz="3455"/>
            </a:pPr>
            <a:r>
              <a:rPr lang="en-US" b="1" dirty="0">
                <a:solidFill>
                  <a:schemeClr val="bg1">
                    <a:lumMod val="10000"/>
                    <a:lumOff val="90000"/>
                  </a:schemeClr>
                </a:solidFill>
                <a:latin typeface="Lucida Calligraphy" panose="03010101010101010101" pitchFamily="66" charset="77"/>
              </a:rPr>
              <a:t>SY 2019-2020</a:t>
            </a:r>
            <a:endParaRPr b="1" dirty="0">
              <a:solidFill>
                <a:schemeClr val="bg1">
                  <a:lumMod val="10000"/>
                  <a:lumOff val="90000"/>
                </a:schemeClr>
              </a:solidFill>
              <a:latin typeface="Lucida Calligraphy" panose="03010101010101010101" pitchFamily="66" charset="77"/>
            </a:endParaRPr>
          </a:p>
        </p:txBody>
      </p:sp>
      <p:sp>
        <p:nvSpPr>
          <p:cNvPr id="168" name="ST. CATHERINE OF SIENA SCHOOL…"/>
          <p:cNvSpPr/>
          <p:nvPr/>
        </p:nvSpPr>
        <p:spPr>
          <a:xfrm>
            <a:off x="5730240" y="1964056"/>
            <a:ext cx="686816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1">
              <a:defRPr sz="2400"/>
            </a:pPr>
            <a:endParaRPr sz="3600" b="1" dirty="0">
              <a:latin typeface="Lucida Calligraphy" panose="03010101010101010101" pitchFamily="66" charset="77"/>
              <a:ea typeface="Brush Script MT" panose="03060802040406070304" pitchFamily="66" charset="-122"/>
              <a:cs typeface="Broadway" panose="020F0502020204030204" pitchFamily="34" charset="0"/>
            </a:endParaRPr>
          </a:p>
        </p:txBody>
      </p:sp>
      <p:pic>
        <p:nvPicPr>
          <p:cNvPr id="3" name="Picture 2" descr="A kitchen with a dining room table&#10;&#10;Description automatically generated">
            <a:extLst>
              <a:ext uri="{FF2B5EF4-FFF2-40B4-BE49-F238E27FC236}">
                <a16:creationId xmlns:a16="http://schemas.microsoft.com/office/drawing/2014/main" id="{16E6B551-CCDD-9440-94B3-B7DC250E8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41606"/>
            <a:ext cx="4759992" cy="3569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CE195C-9466-4543-96F7-3F6A68EBE9D3}"/>
              </a:ext>
            </a:extLst>
          </p:cNvPr>
          <p:cNvSpPr txBox="1"/>
          <p:nvPr/>
        </p:nvSpPr>
        <p:spPr>
          <a:xfrm>
            <a:off x="6481694" y="496496"/>
            <a:ext cx="5365251" cy="31034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defTabSz="373887">
              <a:spcBef>
                <a:spcPts val="1400"/>
              </a:spcBef>
              <a:defRPr sz="3455"/>
            </a:pPr>
            <a:r>
              <a:rPr lang="en-US" sz="4000" dirty="0">
                <a:solidFill>
                  <a:schemeClr val="accent1"/>
                </a:solidFill>
                <a:latin typeface="Copperplate" panose="02000504000000020004" pitchFamily="2" charset="77"/>
              </a:rPr>
              <a:t>Incoming 6th Grade </a:t>
            </a:r>
          </a:p>
          <a:p>
            <a:pPr algn="ctr" defTabSz="373887">
              <a:spcBef>
                <a:spcPts val="1400"/>
              </a:spcBef>
              <a:defRPr sz="3455"/>
            </a:pPr>
            <a:r>
              <a:rPr lang="en-US" sz="4000" dirty="0">
                <a:solidFill>
                  <a:schemeClr val="accent1"/>
                </a:solidFill>
                <a:latin typeface="Copperplate" panose="02000504000000020004" pitchFamily="2" charset="77"/>
              </a:rPr>
              <a:t>Parent Meeting</a:t>
            </a:r>
          </a:p>
          <a:p>
            <a:pPr algn="ctr" defTabSz="373887">
              <a:spcBef>
                <a:spcPts val="1400"/>
              </a:spcBef>
              <a:defRPr sz="3455"/>
            </a:pPr>
            <a:r>
              <a:rPr lang="en-US" sz="4000" dirty="0">
                <a:solidFill>
                  <a:schemeClr val="accent1"/>
                </a:solidFill>
                <a:latin typeface="Copperplate" panose="02000504000000020004" pitchFamily="2" charset="77"/>
              </a:rPr>
              <a:t>Thursday, May 30th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Mr. korson"/>
          <p:cNvSpPr/>
          <p:nvPr/>
        </p:nvSpPr>
        <p:spPr>
          <a:xfrm>
            <a:off x="4960874" y="1811115"/>
            <a:ext cx="3083053" cy="863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2800"/>
              </a:spcBef>
              <a:defRPr sz="6000" cap="all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Mr. korson</a:t>
            </a:r>
          </a:p>
        </p:txBody>
      </p:sp>
      <p:sp>
        <p:nvSpPr>
          <p:cNvPr id="194" name="Ms. regalado"/>
          <p:cNvSpPr/>
          <p:nvPr/>
        </p:nvSpPr>
        <p:spPr>
          <a:xfrm>
            <a:off x="4695697" y="5344064"/>
            <a:ext cx="3613405" cy="86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2800"/>
              </a:spcBef>
              <a:defRPr sz="6000" cap="all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Ms. regalado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478547-DBDD-AA46-BE77-B299E66D43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1577745"/>
            <a:ext cx="11176000" cy="601575"/>
          </a:xfrm>
        </p:spPr>
        <p:txBody>
          <a:bodyPr/>
          <a:lstStyle/>
          <a:p>
            <a:r>
              <a:rPr lang="en-US" sz="4000" dirty="0">
                <a:latin typeface="+mj-lt"/>
              </a:rPr>
              <a:t>iPad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C668A-3D65-DB44-8C7B-84DD0EBF1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2179320"/>
            <a:ext cx="12192000" cy="71780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Case for iPad Air 2</a:t>
            </a:r>
          </a:p>
          <a:p>
            <a:r>
              <a:rPr lang="en-US" dirty="0"/>
              <a:t>Technology Reminders</a:t>
            </a:r>
          </a:p>
          <a:p>
            <a:pPr marL="0" indent="0">
              <a:buNone/>
            </a:pPr>
            <a:r>
              <a:rPr lang="en-US" dirty="0"/>
              <a:t>-Students must have their iPads everyday.</a:t>
            </a:r>
            <a:br>
              <a:rPr lang="en-US" dirty="0"/>
            </a:br>
            <a:r>
              <a:rPr lang="en-US" dirty="0"/>
              <a:t>-iPads need to be charged for the next day's use (in the charging carts or at home using approved Apple chargers- not provided by school)</a:t>
            </a:r>
            <a:br>
              <a:rPr lang="en-US" dirty="0"/>
            </a:br>
            <a:r>
              <a:rPr lang="en-US" dirty="0"/>
              <a:t>-Bring earbuds everyday</a:t>
            </a:r>
            <a:br>
              <a:rPr lang="en-US" dirty="0"/>
            </a:br>
            <a:r>
              <a:rPr lang="en-US" dirty="0"/>
              <a:t>-iPad apps disable at 9pm, enable at 8am</a:t>
            </a:r>
            <a:br>
              <a:rPr lang="en-US" dirty="0"/>
            </a:br>
            <a:r>
              <a:rPr lang="en-US" dirty="0"/>
              <a:t>-iPads are for school use and not personal use</a:t>
            </a:r>
            <a:br>
              <a:rPr lang="en-US" dirty="0"/>
            </a:br>
            <a:r>
              <a:rPr lang="en-US" dirty="0"/>
              <a:t>-Students may take iPads home if there are school assignments to be completed</a:t>
            </a:r>
          </a:p>
          <a:p>
            <a:pPr marL="0" indent="0">
              <a:buNone/>
            </a:pPr>
            <a:r>
              <a:rPr lang="en-US" dirty="0"/>
              <a:t>Please leave iPads charging in the carts on Fridays. Maintenance are scheduled in the weekends. </a:t>
            </a:r>
            <a:br>
              <a:rPr lang="en-US" dirty="0"/>
            </a:br>
            <a:r>
              <a:rPr lang="en-US" dirty="0"/>
              <a:t>*Merit points will be deducted if a student does not have his/her charged iPad and earbuds for 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3441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Behavior Expectation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Behavior Expectations</a:t>
            </a:r>
          </a:p>
        </p:txBody>
      </p:sp>
      <p:sp>
        <p:nvSpPr>
          <p:cNvPr id="197" name="St. Catherine of Siena School: respectful, responsible &amp; safe environment for all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St. Catherine of Siena School: respectful, responsible &amp; safe environment for all</a:t>
            </a:r>
          </a:p>
        </p:txBody>
      </p:sp>
      <p:sp>
        <p:nvSpPr>
          <p:cNvPr id="198" name="Rewards: schoolwide &amp; classroom…"/>
          <p:cNvSpPr/>
          <p:nvPr/>
        </p:nvSpPr>
        <p:spPr>
          <a:xfrm>
            <a:off x="616145" y="4017657"/>
            <a:ext cx="11772509" cy="510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endParaRPr dirty="0"/>
          </a:p>
          <a:p>
            <a:pPr marL="244039" indent="-244039">
              <a:spcBef>
                <a:spcPts val="2800"/>
              </a:spcBef>
              <a:buSzPct val="40000"/>
              <a:buBlip>
                <a:blip r:embed="rId2"/>
              </a:buBlip>
              <a:defRPr sz="2800"/>
            </a:pPr>
            <a:r>
              <a:rPr dirty="0"/>
              <a:t>Rewards: schoolwide &amp; classroom</a:t>
            </a:r>
          </a:p>
          <a:p>
            <a:pPr marL="244039" indent="-244039">
              <a:spcBef>
                <a:spcPts val="2800"/>
              </a:spcBef>
              <a:buSzPct val="40000"/>
              <a:buBlip>
                <a:blip r:embed="rId2"/>
              </a:buBlip>
              <a:defRPr sz="2800"/>
            </a:pPr>
            <a:r>
              <a:rPr dirty="0"/>
              <a:t>Consequences: verbal warning, 2nd warning, loss of merit point/s,  principal’s office, parent conference</a:t>
            </a:r>
          </a:p>
          <a:p>
            <a:pPr marL="244039" indent="-244039">
              <a:spcBef>
                <a:spcPts val="2800"/>
              </a:spcBef>
              <a:buSzPct val="40000"/>
              <a:buBlip>
                <a:blip r:embed="rId2"/>
              </a:buBlip>
              <a:defRPr sz="2800"/>
            </a:pPr>
            <a:r>
              <a:rPr dirty="0"/>
              <a:t>NO to disrupting the learning environment, talking back, defiance</a:t>
            </a:r>
          </a:p>
          <a:p>
            <a:pPr marL="244039" indent="-244039">
              <a:spcBef>
                <a:spcPts val="2800"/>
              </a:spcBef>
              <a:buSzPct val="40000"/>
              <a:buBlip>
                <a:blip r:embed="rId2"/>
              </a:buBlip>
              <a:defRPr sz="2800"/>
            </a:pPr>
            <a:r>
              <a:rPr dirty="0"/>
              <a:t>NO to physical hitting/pushing, harassment, hate speech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8F85C7-81FA-B248-AEED-15B1AD808FAF}"/>
              </a:ext>
            </a:extLst>
          </p:cNvPr>
          <p:cNvSpPr/>
          <p:nvPr/>
        </p:nvSpPr>
        <p:spPr>
          <a:xfrm>
            <a:off x="4331774" y="0"/>
            <a:ext cx="4341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MERIT CARD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719C068-87CB-D045-A8F0-395963BEF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0780" y="1275080"/>
            <a:ext cx="8143240" cy="814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6702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Homework Expectation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Homework Expectations</a:t>
            </a:r>
          </a:p>
        </p:txBody>
      </p:sp>
      <p:sp>
        <p:nvSpPr>
          <p:cNvPr id="206" name="Assigned Homework, unfinished Classwork…"/>
          <p:cNvSpPr/>
          <p:nvPr/>
        </p:nvSpPr>
        <p:spPr>
          <a:xfrm>
            <a:off x="880456" y="2825749"/>
            <a:ext cx="11243888" cy="595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6058" indent="-366058">
              <a:spcBef>
                <a:spcPts val="2800"/>
              </a:spcBef>
              <a:buSzPct val="40000"/>
              <a:buBlip>
                <a:blip r:embed="rId2"/>
              </a:buBlip>
              <a:defRPr sz="2800"/>
            </a:pPr>
            <a:r>
              <a:t>Assigned Homework, unfinished Classwork</a:t>
            </a:r>
          </a:p>
          <a:p>
            <a:pPr marL="366058" indent="-366058">
              <a:spcBef>
                <a:spcPts val="2800"/>
              </a:spcBef>
              <a:buSzPct val="40000"/>
              <a:buBlip>
                <a:blip r:embed="rId2"/>
              </a:buBlip>
              <a:defRPr sz="2800"/>
            </a:pPr>
            <a:r>
              <a:t>“Other” assignment at teacher discretion</a:t>
            </a:r>
          </a:p>
          <a:p>
            <a:pPr marL="366058" indent="-366058">
              <a:spcBef>
                <a:spcPts val="2800"/>
              </a:spcBef>
              <a:buSzPct val="40000"/>
              <a:buBlip>
                <a:blip r:embed="rId2"/>
              </a:buBlip>
              <a:defRPr sz="2800"/>
            </a:pPr>
            <a:r>
              <a:t>Long term projects</a:t>
            </a:r>
          </a:p>
          <a:p>
            <a:pPr marL="366058" indent="-366058">
              <a:spcBef>
                <a:spcPts val="2800"/>
              </a:spcBef>
              <a:buSzPct val="40000"/>
              <a:buBlip>
                <a:blip r:embed="rId2"/>
              </a:buBlip>
              <a:defRPr sz="2800"/>
            </a:pPr>
            <a:r>
              <a:t>Please sign planners nightly</a:t>
            </a:r>
          </a:p>
          <a:p>
            <a:pPr marL="366058" indent="-366058">
              <a:spcBef>
                <a:spcPts val="2800"/>
              </a:spcBef>
              <a:buSzPct val="40000"/>
              <a:buBlip>
                <a:blip r:embed="rId2"/>
              </a:buBlip>
              <a:defRPr sz="2800"/>
            </a:pPr>
            <a:r>
              <a:t>Parent help welcome when  appropriate. Don’t DO homework,                     HELP with homework!</a:t>
            </a:r>
          </a:p>
          <a:p>
            <a:pPr marL="366058" indent="-366058">
              <a:spcBef>
                <a:spcPts val="2800"/>
              </a:spcBef>
              <a:buSzPct val="40000"/>
              <a:buBlip>
                <a:blip r:embed="rId2"/>
              </a:buBlip>
              <a:defRPr sz="2800"/>
            </a:pPr>
            <a:r>
              <a:t>All homework &amp; assignments must be completed on time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long term projects"/>
          <p:cNvSpPr>
            <a:spLocks noGrp="1"/>
          </p:cNvSpPr>
          <p:nvPr>
            <p:ph type="title"/>
          </p:nvPr>
        </p:nvSpPr>
        <p:spPr>
          <a:xfrm>
            <a:off x="406400" y="1242831"/>
            <a:ext cx="12192000" cy="1263661"/>
          </a:xfrm>
          <a:prstGeom prst="rect">
            <a:avLst/>
          </a:prstGeom>
        </p:spPr>
        <p:txBody>
          <a:bodyPr/>
          <a:lstStyle>
            <a:lvl1pPr algn="ctr">
              <a:defRPr sz="7200"/>
            </a:lvl1pPr>
          </a:lstStyle>
          <a:p>
            <a:r>
              <a:t>long term projects</a:t>
            </a:r>
          </a:p>
        </p:txBody>
      </p:sp>
      <p:sp>
        <p:nvSpPr>
          <p:cNvPr id="209" name="Trimester 1: Literature Fair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Trimester 1: Literature Fair</a:t>
            </a:r>
          </a:p>
          <a:p>
            <a:pPr>
              <a:defRPr sz="4800"/>
            </a:pPr>
            <a:endParaRPr/>
          </a:p>
          <a:p>
            <a:pPr>
              <a:defRPr sz="4800"/>
            </a:pPr>
            <a:r>
              <a:t>Trimester 2: Science Fair</a:t>
            </a:r>
          </a:p>
          <a:p>
            <a:pPr>
              <a:defRPr sz="4800"/>
            </a:pPr>
            <a:endParaRPr/>
          </a:p>
          <a:p>
            <a:pPr>
              <a:defRPr sz="4800"/>
            </a:pPr>
            <a:r>
              <a:t>Trimester 3: History Fair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ummer assignment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summer assignments</a:t>
            </a:r>
          </a:p>
        </p:txBody>
      </p:sp>
      <p:sp>
        <p:nvSpPr>
          <p:cNvPr id="212" name="Math Packet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Math Packet</a:t>
            </a:r>
          </a:p>
          <a:p>
            <a:endParaRPr/>
          </a:p>
          <a:p>
            <a:r>
              <a:t>Reading Assignment</a:t>
            </a:r>
          </a:p>
          <a:p>
            <a:endParaRPr/>
          </a:p>
          <a:p>
            <a:r>
              <a:t>Social Studies Current Events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creen Shot 2017-06-05 at 11.52.44 AM.png" descr="Screen Shot 2017-06-05 at 11.52.4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1816099"/>
            <a:ext cx="10020301" cy="612140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Absent Notice"/>
          <p:cNvSpPr/>
          <p:nvPr/>
        </p:nvSpPr>
        <p:spPr>
          <a:xfrm>
            <a:off x="4638548" y="673927"/>
            <a:ext cx="3727705" cy="863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2800"/>
              </a:spcBef>
              <a:defRPr sz="6000" cap="all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Absent Notice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creen Shot 2017-06-05 at 9.59.42 AM.png" descr="Screen Shot 2017-06-05 at 9.59.4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13" y="3723164"/>
            <a:ext cx="9404374" cy="3935686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Absent work policy"/>
          <p:cNvSpPr/>
          <p:nvPr/>
        </p:nvSpPr>
        <p:spPr>
          <a:xfrm>
            <a:off x="3847592" y="909971"/>
            <a:ext cx="5309617" cy="863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2800"/>
              </a:spcBef>
              <a:defRPr sz="6000" cap="all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Absent work policy</a:t>
            </a:r>
          </a:p>
        </p:txBody>
      </p:sp>
      <p:sp>
        <p:nvSpPr>
          <p:cNvPr id="216" name="“Day for a Day”"/>
          <p:cNvSpPr/>
          <p:nvPr/>
        </p:nvSpPr>
        <p:spPr>
          <a:xfrm>
            <a:off x="4400041" y="2316567"/>
            <a:ext cx="3781045" cy="863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“Day for a Day”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late work policy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late work policy</a:t>
            </a:r>
          </a:p>
        </p:txBody>
      </p:sp>
      <p:sp>
        <p:nvSpPr>
          <p:cNvPr id="219" name="Full credit is possible if it is turned on the due date at the beginning of class.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2270" indent="-382270" defTabSz="502412">
              <a:spcBef>
                <a:spcPts val="2400"/>
              </a:spcBef>
              <a:defRPr sz="2924"/>
            </a:pPr>
            <a:r>
              <a:t>Full credit is possible if it is turned on the due date at the beginning of class.</a:t>
            </a:r>
          </a:p>
          <a:p>
            <a:pPr marL="382270" indent="-382270" defTabSz="502412">
              <a:spcBef>
                <a:spcPts val="2400"/>
              </a:spcBef>
              <a:defRPr sz="2924"/>
            </a:pPr>
            <a:r>
              <a:t>If work is turned in within 24 hours of original due date, the maximum credit received will be lowered by one letter grade.</a:t>
            </a:r>
          </a:p>
          <a:p>
            <a:pPr marL="382270" indent="-382270" defTabSz="502412">
              <a:spcBef>
                <a:spcPts val="2400"/>
              </a:spcBef>
              <a:defRPr sz="2924"/>
            </a:pPr>
            <a:r>
              <a:t>After 48 hours (2days) of the original due date, the maximum credit received will be lowered by a second letter grade.</a:t>
            </a:r>
          </a:p>
          <a:p>
            <a:pPr marL="382270" indent="-382270" defTabSz="502412">
              <a:spcBef>
                <a:spcPts val="2400"/>
              </a:spcBef>
              <a:defRPr sz="2924"/>
            </a:pPr>
            <a:r>
              <a:t>Assignments will receive no more than 50% credit if turned in after 72 hours (3 days). All assignments must be turned in before the completion of the unit/chapter to receive 50%. All required work must be turned in or privileges will be lost.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OBJECTIVES"/>
          <p:cNvSpPr>
            <a:spLocks noGrp="1"/>
          </p:cNvSpPr>
          <p:nvPr>
            <p:ph type="body" idx="13"/>
          </p:nvPr>
        </p:nvSpPr>
        <p:spPr>
          <a:xfrm>
            <a:off x="406400" y="279400"/>
            <a:ext cx="11176000" cy="635001"/>
          </a:xfrm>
          <a:prstGeom prst="rect">
            <a:avLst/>
          </a:prstGeom>
        </p:spPr>
        <p:txBody>
          <a:bodyPr/>
          <a:lstStyle>
            <a:lvl1pPr>
              <a:defRPr sz="3600" spc="180"/>
            </a:lvl1pPr>
          </a:lstStyle>
          <a:p>
            <a:r>
              <a:t>OBJECTIVES</a:t>
            </a:r>
          </a:p>
        </p:txBody>
      </p:sp>
      <p:sp>
        <p:nvSpPr>
          <p:cNvPr id="172" name="met middle school teachers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met middle school teachers</a:t>
            </a:r>
          </a:p>
          <a:p>
            <a:r>
              <a:t>received information about 6th grade schedule, subjects, and other important materials</a:t>
            </a:r>
          </a:p>
          <a:p>
            <a:r>
              <a:t>identified resources for questions and inquiry</a:t>
            </a:r>
          </a:p>
        </p:txBody>
      </p:sp>
      <p:sp>
        <p:nvSpPr>
          <p:cNvPr id="173" name="By the end of today’s meeting parents and guardians will have:"/>
          <p:cNvSpPr/>
          <p:nvPr/>
        </p:nvSpPr>
        <p:spPr>
          <a:xfrm>
            <a:off x="434848" y="1517649"/>
            <a:ext cx="1108214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By the end of today’s meeting parents and guardians will have: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5DF55D27-CA33-0841-B523-69F0524E8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59" y="14244"/>
            <a:ext cx="9259141" cy="973935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Uniform policy"/>
          <p:cNvSpPr>
            <a:spLocks noGrp="1"/>
          </p:cNvSpPr>
          <p:nvPr>
            <p:ph type="title"/>
          </p:nvPr>
        </p:nvSpPr>
        <p:spPr>
          <a:xfrm>
            <a:off x="406400" y="382457"/>
            <a:ext cx="12192000" cy="723900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/>
              <a:t>Uniform policy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9607" y="1319133"/>
            <a:ext cx="11998793" cy="7794885"/>
            <a:chOff x="1938728" y="2260600"/>
            <a:chExt cx="8763000" cy="4216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728" y="2260600"/>
              <a:ext cx="8737600" cy="36449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728" y="5905500"/>
              <a:ext cx="8763000" cy="5715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Uniform policy"/>
          <p:cNvSpPr>
            <a:spLocks noGrp="1"/>
          </p:cNvSpPr>
          <p:nvPr>
            <p:ph type="title"/>
          </p:nvPr>
        </p:nvSpPr>
        <p:spPr>
          <a:xfrm>
            <a:off x="384269" y="311149"/>
            <a:ext cx="12192001" cy="723901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Uniform policy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9" y="1319862"/>
            <a:ext cx="12170230" cy="78091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Uniform policy"/>
          <p:cNvSpPr>
            <a:spLocks noGrp="1"/>
          </p:cNvSpPr>
          <p:nvPr>
            <p:ph type="title"/>
          </p:nvPr>
        </p:nvSpPr>
        <p:spPr>
          <a:xfrm>
            <a:off x="384269" y="311150"/>
            <a:ext cx="12192001" cy="723900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Uniform policy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9" y="1232108"/>
            <a:ext cx="12151534" cy="75221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Uniform policy"/>
          <p:cNvSpPr>
            <a:spLocks noGrp="1"/>
          </p:cNvSpPr>
          <p:nvPr>
            <p:ph type="title"/>
          </p:nvPr>
        </p:nvSpPr>
        <p:spPr>
          <a:xfrm>
            <a:off x="384269" y="311150"/>
            <a:ext cx="12192001" cy="723900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Uniform policy</a:t>
            </a:r>
          </a:p>
        </p:txBody>
      </p:sp>
      <p:pic>
        <p:nvPicPr>
          <p:cNvPr id="240" name="Screen Shot 2017-06-05 at 11.49.48 AM.png" descr="Screen Shot 2017-06-05 at 11.49.4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49" y="2622549"/>
            <a:ext cx="10020301" cy="6362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What You Could Do To Help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What You Could Do To Help</a:t>
            </a:r>
          </a:p>
        </p:txBody>
      </p:sp>
      <p:sp>
        <p:nvSpPr>
          <p:cNvPr id="243" name="Encourage self-advocacy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4495" indent="-404495" defTabSz="531622">
              <a:spcBef>
                <a:spcPts val="2500"/>
              </a:spcBef>
              <a:defRPr sz="3094"/>
            </a:pPr>
            <a:r>
              <a:t>Encourage self-advocacy</a:t>
            </a:r>
          </a:p>
          <a:p>
            <a:pPr marL="404495" indent="-404495" defTabSz="531622">
              <a:spcBef>
                <a:spcPts val="2500"/>
              </a:spcBef>
              <a:defRPr sz="3094"/>
            </a:pPr>
            <a:r>
              <a:t>Volunteer at the school &amp; in the classroom</a:t>
            </a:r>
          </a:p>
          <a:p>
            <a:pPr marL="404495" indent="-404495" defTabSz="531622">
              <a:spcBef>
                <a:spcPts val="2500"/>
              </a:spcBef>
              <a:defRPr sz="3094"/>
            </a:pPr>
            <a:r>
              <a:t>Encourage your child to read, complete homework nightly, get enough sleep, eat a good breakfast, and come to school on time</a:t>
            </a:r>
          </a:p>
          <a:p>
            <a:pPr marL="404495" indent="-404495" defTabSz="531622">
              <a:spcBef>
                <a:spcPts val="2500"/>
              </a:spcBef>
              <a:defRPr sz="3094"/>
            </a:pPr>
            <a:r>
              <a:t>Go to Gradelink to monitor your child’s grades</a:t>
            </a:r>
          </a:p>
          <a:p>
            <a:pPr marL="404495" indent="-404495" defTabSz="531622">
              <a:spcBef>
                <a:spcPts val="2500"/>
              </a:spcBef>
              <a:defRPr sz="3094"/>
            </a:pPr>
            <a:r>
              <a:t>Check the online classroom for updates (mrsbanzon.weebly.com)</a:t>
            </a:r>
          </a:p>
          <a:p>
            <a:pPr marL="404495" indent="-404495" defTabSz="531622">
              <a:spcBef>
                <a:spcPts val="2500"/>
              </a:spcBef>
              <a:defRPr sz="3094"/>
            </a:pPr>
            <a:r>
              <a:t>Open lines of communication (Bloomz)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hank you for being here!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Thank you for being here!</a:t>
            </a:r>
          </a:p>
        </p:txBody>
      </p:sp>
      <p:sp>
        <p:nvSpPr>
          <p:cNvPr id="246" name="Thank you for the time you put in!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 for the time you put in!</a:t>
            </a:r>
          </a:p>
          <a:p>
            <a:r>
              <a:t>Thank you for the contributions you all make!</a:t>
            </a:r>
          </a:p>
          <a:p>
            <a:r>
              <a:t>Thank you for helping get supplies to our class!</a:t>
            </a:r>
          </a:p>
          <a:p>
            <a:r>
              <a:t>Thank you for caring!</a:t>
            </a:r>
          </a:p>
          <a:p>
            <a:r>
              <a:t>What you do makes a big difference!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Mrs. Banzon: Homeroom, Math, Science, Technology, Music, Art, PE…"/>
          <p:cNvSpPr>
            <a:spLocks noGrp="1"/>
          </p:cNvSpPr>
          <p:nvPr>
            <p:ph type="body" idx="4294967295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 marL="784411" indent="-784411">
              <a:lnSpc>
                <a:spcPct val="150000"/>
              </a:lnSpc>
              <a:spcBef>
                <a:spcPts val="0"/>
              </a:spcBef>
              <a:defRPr sz="6000">
                <a:latin typeface="+mn-lt"/>
                <a:ea typeface="+mn-ea"/>
                <a:cs typeface="+mn-cs"/>
                <a:sym typeface="DIN Condensed"/>
              </a:defRPr>
            </a:pPr>
            <a:r>
              <a:t>Mrs. Banzon: Homeroom, Math, Science, Technology, Music, Art, PE</a:t>
            </a:r>
          </a:p>
          <a:p>
            <a:pPr marL="784411" indent="-784411">
              <a:lnSpc>
                <a:spcPct val="150000"/>
              </a:lnSpc>
              <a:spcBef>
                <a:spcPts val="0"/>
              </a:spcBef>
              <a:defRPr sz="6000">
                <a:latin typeface="+mn-lt"/>
                <a:ea typeface="+mn-ea"/>
                <a:cs typeface="+mn-cs"/>
                <a:sym typeface="DIN Condensed"/>
              </a:defRPr>
            </a:pPr>
            <a:r>
              <a:t>Mr. Korson: English, Literature, Vocabulary</a:t>
            </a:r>
          </a:p>
          <a:p>
            <a:pPr marL="784411" indent="-784411">
              <a:lnSpc>
                <a:spcPct val="150000"/>
              </a:lnSpc>
              <a:spcBef>
                <a:spcPts val="0"/>
              </a:spcBef>
              <a:defRPr sz="6000">
                <a:latin typeface="+mn-lt"/>
                <a:ea typeface="+mn-ea"/>
                <a:cs typeface="+mn-cs"/>
                <a:sym typeface="DIN Condensed"/>
              </a:defRPr>
            </a:pPr>
            <a:r>
              <a:t>Ms. Regalado: Religion, Social Studies, Spanish </a:t>
            </a:r>
          </a:p>
        </p:txBody>
      </p:sp>
      <p:sp>
        <p:nvSpPr>
          <p:cNvPr id="176" name="Teacher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233679">
              <a:spcBef>
                <a:spcPts val="0"/>
              </a:spcBef>
              <a:defRPr sz="6800"/>
            </a:lvl1pPr>
          </a:lstStyle>
          <a:p>
            <a:r>
              <a:t>Teachers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ommunication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communication</a:t>
            </a:r>
          </a:p>
        </p:txBody>
      </p:sp>
      <p:sp>
        <p:nvSpPr>
          <p:cNvPr id="179" name="Wednesday Envelop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8940" indent="-408940" defTabSz="537463">
              <a:spcBef>
                <a:spcPts val="2500"/>
              </a:spcBef>
              <a:defRPr sz="3128"/>
            </a:pPr>
            <a:r>
              <a:rPr dirty="0"/>
              <a:t>Wednesday Envelope</a:t>
            </a:r>
          </a:p>
          <a:p>
            <a:pPr marL="408940" indent="-408940" defTabSz="537463">
              <a:spcBef>
                <a:spcPts val="2500"/>
              </a:spcBef>
              <a:defRPr sz="3128"/>
            </a:pPr>
            <a:r>
              <a:rPr dirty="0"/>
              <a:t>School website:     </a:t>
            </a:r>
            <a:r>
              <a:rPr u="sng" dirty="0">
                <a:solidFill>
                  <a:schemeClr val="accent1"/>
                </a:solidFill>
                <a:hlinkClick r:id="rId2"/>
              </a:rPr>
              <a:t>http://www.stcatherinerialto.com/</a:t>
            </a:r>
          </a:p>
          <a:p>
            <a:pPr marL="408940" indent="-408940" defTabSz="537463">
              <a:spcBef>
                <a:spcPts val="2500"/>
              </a:spcBef>
              <a:defRPr sz="3128"/>
            </a:pPr>
            <a:r>
              <a:rPr dirty="0"/>
              <a:t>Online classroom:     </a:t>
            </a:r>
            <a:r>
              <a:rPr lang="en-US" dirty="0">
                <a:hlinkClick r:id="rId3"/>
              </a:rPr>
              <a:t>www.</a:t>
            </a:r>
            <a:r>
              <a:rPr u="sng" dirty="0">
                <a:solidFill>
                  <a:schemeClr val="accent1"/>
                </a:solidFill>
                <a:hlinkClick r:id="rId3"/>
              </a:rPr>
              <a:t>mrsbanzon.weebly.com</a:t>
            </a:r>
            <a:endParaRPr u="sng" dirty="0">
              <a:solidFill>
                <a:schemeClr val="accent1"/>
              </a:solidFill>
              <a:hlinkClick r:id="rId4"/>
            </a:endParaRPr>
          </a:p>
          <a:p>
            <a:pPr marL="408940" indent="-408940" defTabSz="537463">
              <a:spcBef>
                <a:spcPts val="2500"/>
              </a:spcBef>
              <a:defRPr sz="3128"/>
            </a:pPr>
            <a:r>
              <a:rPr dirty="0"/>
              <a:t>Bloomz:     </a:t>
            </a:r>
            <a:r>
              <a:rPr u="sng" dirty="0">
                <a:solidFill>
                  <a:schemeClr val="accent1"/>
                </a:solidFill>
                <a:hlinkClick r:id="rId5"/>
              </a:rPr>
              <a:t>https://www.bloomz.net/parents/</a:t>
            </a:r>
          </a:p>
          <a:p>
            <a:pPr marL="408940" indent="-408940" defTabSz="537463">
              <a:spcBef>
                <a:spcPts val="2500"/>
              </a:spcBef>
              <a:defRPr sz="3128"/>
            </a:pPr>
            <a:r>
              <a:rPr dirty="0"/>
              <a:t>Email:     </a:t>
            </a:r>
            <a:r>
              <a:rPr lang="en-US" u="sng" dirty="0">
                <a:solidFill>
                  <a:schemeClr val="accent1"/>
                </a:solidFill>
                <a:hlinkClick r:id="rId6"/>
              </a:rPr>
              <a:t>sbanzon@sbdiocese.org</a:t>
            </a:r>
            <a:r>
              <a:rPr dirty="0"/>
              <a:t>; </a:t>
            </a:r>
            <a:r>
              <a:rPr u="sng" dirty="0">
                <a:solidFill>
                  <a:schemeClr val="accent1"/>
                </a:solidFill>
                <a:hlinkClick r:id="rId7"/>
              </a:rPr>
              <a:t>tkorson@sbdiocese.org</a:t>
            </a:r>
            <a:r>
              <a:rPr dirty="0"/>
              <a:t>; </a:t>
            </a:r>
            <a:r>
              <a:rPr u="sng" dirty="0">
                <a:solidFill>
                  <a:schemeClr val="accent1"/>
                </a:solidFill>
                <a:hlinkClick r:id="rId8"/>
              </a:rPr>
              <a:t>aregalado@sbdiocese.org</a:t>
            </a:r>
          </a:p>
          <a:p>
            <a:pPr marL="408940" indent="-408940" defTabSz="537463">
              <a:spcBef>
                <a:spcPts val="2500"/>
              </a:spcBef>
              <a:defRPr sz="3128"/>
            </a:pPr>
            <a:r>
              <a:rPr dirty="0"/>
              <a:t>Gradelink:     </a:t>
            </a:r>
            <a:r>
              <a:rPr u="sng" dirty="0">
                <a:solidFill>
                  <a:schemeClr val="accent1"/>
                </a:solidFill>
                <a:hlinkClick r:id="rId9"/>
              </a:rPr>
              <a:t>https://gradelink.com/student-parent-access/#mobileapp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1062FE-9C58-EF48-AFE3-57ADE956B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21" y="0"/>
            <a:ext cx="8308157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creen Shot 2017-06-05 at 1.17.06 PM.png" descr="Screen Shot 2017-06-05 at 1.17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672" y="279519"/>
            <a:ext cx="7249456" cy="9017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lassroom Environmen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Classroom Environment</a:t>
            </a:r>
          </a:p>
        </p:txBody>
      </p:sp>
      <p:sp>
        <p:nvSpPr>
          <p:cNvPr id="186" name="High expectations for all students- Differentiated instruction for all learners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High expectations for all students- Differentiated instruction for all learners</a:t>
            </a:r>
          </a:p>
          <a:p>
            <a:r>
              <a:t>Project-based learning</a:t>
            </a:r>
          </a:p>
          <a:p>
            <a:r>
              <a:t>Consistent and fair environment</a:t>
            </a:r>
          </a:p>
          <a:p>
            <a:r>
              <a:t>Variety of learning settings: independent, partners, group</a:t>
            </a:r>
          </a:p>
          <a:p>
            <a:r>
              <a:t>Follow class procedures</a:t>
            </a:r>
          </a:p>
          <a:p>
            <a:r>
              <a:t>Give your best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A134CFE-16CD-094B-AEDD-644735FB9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32" y="0"/>
            <a:ext cx="9783336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rriculum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 Curriculum</a:t>
            </a:r>
          </a:p>
        </p:txBody>
      </p:sp>
      <p:sp>
        <p:nvSpPr>
          <p:cNvPr id="191" name="Math- Common Core State Standards: Math Practices, Ratios &amp; Proportional Relationships, The Number System, Expressions &amp; Equations, Geometry, Statistics &amp; Probability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2270" indent="-382270" defTabSz="502412">
              <a:spcBef>
                <a:spcPts val="2400"/>
              </a:spcBef>
              <a:defRPr sz="2924" b="1" u="sng">
                <a:latin typeface="Avenir Next"/>
                <a:ea typeface="Avenir Next"/>
                <a:cs typeface="Avenir Next"/>
                <a:sym typeface="Avenir Next"/>
              </a:defRPr>
            </a:pPr>
            <a:r>
              <a:t>Math-</a:t>
            </a:r>
            <a:r>
              <a:rPr b="0" u="none">
                <a:latin typeface="Avenir Next Medium"/>
                <a:ea typeface="Avenir Next Medium"/>
                <a:cs typeface="Avenir Next Medium"/>
                <a:sym typeface="Avenir Next Medium"/>
              </a:rPr>
              <a:t> Common Core State Standards: Math Practices, Ratios &amp; Proportional Relationships, The Number System, Expressions &amp; Equations, Geometry, Statistics &amp; Probability</a:t>
            </a:r>
          </a:p>
          <a:p>
            <a:pPr marL="382270" indent="-382270" defTabSz="502412">
              <a:spcBef>
                <a:spcPts val="2400"/>
              </a:spcBef>
              <a:defRPr sz="2924" b="1" u="sng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Science-</a:t>
            </a:r>
            <a:r>
              <a:rPr b="0" u="none">
                <a:latin typeface="Avenir Next Medium"/>
                <a:ea typeface="Avenir Next Medium"/>
                <a:cs typeface="Avenir Next Medium"/>
                <a:sym typeface="Avenir Next Medium"/>
              </a:rPr>
              <a:t> Next Generation Science Standards: Science &amp; Engineering Practices, Earth Science, Life Science, Physical Science,  Earth &amp; Human Activity</a:t>
            </a:r>
          </a:p>
          <a:p>
            <a:pPr marL="382270" indent="-382270" defTabSz="502412">
              <a:spcBef>
                <a:spcPts val="2400"/>
              </a:spcBef>
              <a:defRPr sz="2924" b="1" u="sng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Technology-</a:t>
            </a:r>
            <a:r>
              <a:rPr b="0" u="none">
                <a:latin typeface="Avenir Next Medium"/>
                <a:ea typeface="Avenir Next Medium"/>
                <a:cs typeface="Avenir Next Medium"/>
                <a:sym typeface="Avenir Next Medium"/>
              </a:rPr>
              <a:t> Digital Citizenship, Project-based and aligned with curriculum, Coding, 1:1 iPad ratio, Pages, Numbers, Keynote, iMovie, Apple Apps</a:t>
            </a:r>
          </a:p>
          <a:p>
            <a:pPr marL="382270" indent="-382270" defTabSz="502412">
              <a:spcBef>
                <a:spcPts val="2400"/>
              </a:spcBef>
              <a:defRPr sz="2924" b="1" u="sng">
                <a:latin typeface="Avenir Next"/>
                <a:ea typeface="Avenir Next"/>
                <a:cs typeface="Avenir Next"/>
                <a:sym typeface="Avenir Next"/>
              </a:defRPr>
            </a:pPr>
            <a:r>
              <a:t>PE &amp; Art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2569</TotalTime>
  <Words>689</Words>
  <Application>Microsoft Macintosh PowerPoint</Application>
  <PresentationFormat>Custom</PresentationFormat>
  <Paragraphs>93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Avenir Next</vt:lpstr>
      <vt:lpstr>Avenir Next Medium</vt:lpstr>
      <vt:lpstr>Copperplate</vt:lpstr>
      <vt:lpstr>DIN Alternate</vt:lpstr>
      <vt:lpstr>DIN Condensed</vt:lpstr>
      <vt:lpstr>Helvetica</vt:lpstr>
      <vt:lpstr>Helvetica Neue</vt:lpstr>
      <vt:lpstr>Lucida Calligraphy</vt:lpstr>
      <vt:lpstr>New_Template7</vt:lpstr>
      <vt:lpstr>Welcome </vt:lpstr>
      <vt:lpstr>PowerPoint Presentation</vt:lpstr>
      <vt:lpstr>Teachers</vt:lpstr>
      <vt:lpstr>communication</vt:lpstr>
      <vt:lpstr>PowerPoint Presentation</vt:lpstr>
      <vt:lpstr>PowerPoint Presentation</vt:lpstr>
      <vt:lpstr>Classroom Environment</vt:lpstr>
      <vt:lpstr>PowerPoint Presentation</vt:lpstr>
      <vt:lpstr> Curriculum</vt:lpstr>
      <vt:lpstr>PowerPoint Presentation</vt:lpstr>
      <vt:lpstr>PowerPoint Presentation</vt:lpstr>
      <vt:lpstr>Behavior Expectations</vt:lpstr>
      <vt:lpstr>PowerPoint Presentation</vt:lpstr>
      <vt:lpstr>Homework Expectations</vt:lpstr>
      <vt:lpstr>long term projects</vt:lpstr>
      <vt:lpstr>summer assignments</vt:lpstr>
      <vt:lpstr>PowerPoint Presentation</vt:lpstr>
      <vt:lpstr>PowerPoint Presentation</vt:lpstr>
      <vt:lpstr>late work policy</vt:lpstr>
      <vt:lpstr>PowerPoint Presentation</vt:lpstr>
      <vt:lpstr>Uniform policy</vt:lpstr>
      <vt:lpstr>Uniform policy</vt:lpstr>
      <vt:lpstr>Uniform policy</vt:lpstr>
      <vt:lpstr>Uniform policy</vt:lpstr>
      <vt:lpstr>What You Could Do To Help</vt:lpstr>
      <vt:lpstr>Thank you for being here!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</dc:title>
  <cp:lastModifiedBy>Microsoft Office User</cp:lastModifiedBy>
  <cp:revision>16</cp:revision>
  <dcterms:modified xsi:type="dcterms:W3CDTF">2019-06-10T17:43:04Z</dcterms:modified>
</cp:coreProperties>
</file>